
<file path=[Content_Types].xml><?xml version="1.0" encoding="utf-8"?>
<Types xmlns="http://schemas.openxmlformats.org/package/2006/content-types">
  <Default Extension="cropped" ContentType="image/jpeg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78" r:id="rId4"/>
    <p:sldId id="261" r:id="rId5"/>
    <p:sldId id="284" r:id="rId6"/>
    <p:sldId id="310" r:id="rId7"/>
    <p:sldId id="315" r:id="rId8"/>
    <p:sldId id="316" r:id="rId9"/>
    <p:sldId id="309" r:id="rId10"/>
    <p:sldId id="312" r:id="rId11"/>
    <p:sldId id="311" r:id="rId12"/>
    <p:sldId id="314" r:id="rId13"/>
    <p:sldId id="302" r:id="rId14"/>
    <p:sldId id="328" r:id="rId15"/>
    <p:sldId id="329" r:id="rId16"/>
    <p:sldId id="330" r:id="rId17"/>
    <p:sldId id="317" r:id="rId18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6100"/>
    <a:srgbClr val="3480C8"/>
    <a:srgbClr val="3C84CB"/>
    <a:srgbClr val="387EC3"/>
    <a:srgbClr val="3782D2"/>
    <a:srgbClr val="2774C0"/>
    <a:srgbClr val="175DAE"/>
    <a:srgbClr val="1F78DE"/>
    <a:srgbClr val="347DC6"/>
    <a:srgbClr val="307B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94"/>
    <p:restoredTop sz="94637"/>
  </p:normalViewPr>
  <p:slideViewPr>
    <p:cSldViewPr snapToGrid="0" snapToObjects="1">
      <p:cViewPr varScale="1">
        <p:scale>
          <a:sx n="197" d="100"/>
          <a:sy n="197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848A49-0D11-1D44-B741-9C5EE03C5E41}" type="datetimeFigureOut">
              <a:rPr lang="en-US" smtClean="0"/>
              <a:t>12/3/21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A51C0-BFFE-504D-8726-DC53ED215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25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2F711-09F0-2643-9D9F-50968E299E88}" type="datetimeFigureOut">
              <a:rPr lang="en-US" smtClean="0"/>
              <a:t>12/3/21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CF37B-04FA-0146-804F-A491D581C4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2F711-09F0-2643-9D9F-50968E299E88}" type="datetimeFigureOut">
              <a:rPr lang="en-US" smtClean="0"/>
              <a:t>12/3/21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CF37B-04FA-0146-804F-A491D581C4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2F711-09F0-2643-9D9F-50968E299E88}" type="datetimeFigureOut">
              <a:rPr lang="en-US" smtClean="0"/>
              <a:t>12/3/21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CF37B-04FA-0146-804F-A491D581C4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2F711-09F0-2643-9D9F-50968E299E88}" type="datetimeFigureOut">
              <a:rPr lang="en-US" smtClean="0"/>
              <a:t>12/3/21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CF37B-04FA-0146-804F-A491D581C4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2F711-09F0-2643-9D9F-50968E299E88}" type="datetimeFigureOut">
              <a:rPr lang="en-US" smtClean="0"/>
              <a:t>12/3/21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CF37B-04FA-0146-804F-A491D581C4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2F711-09F0-2643-9D9F-50968E299E88}" type="datetimeFigureOut">
              <a:rPr lang="en-US" smtClean="0"/>
              <a:t>12/3/21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CF37B-04FA-0146-804F-A491D581C4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2F711-09F0-2643-9D9F-50968E299E88}" type="datetimeFigureOut">
              <a:rPr lang="en-US" smtClean="0"/>
              <a:t>12/3/21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CF37B-04FA-0146-804F-A491D581C4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2F711-09F0-2643-9D9F-50968E299E88}" type="datetimeFigureOut">
              <a:rPr lang="en-US" smtClean="0"/>
              <a:t>12/3/21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CF37B-04FA-0146-804F-A491D581C4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2F711-09F0-2643-9D9F-50968E299E88}" type="datetimeFigureOut">
              <a:rPr lang="en-US" smtClean="0"/>
              <a:t>12/3/21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CF37B-04FA-0146-804F-A491D581C4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2F711-09F0-2643-9D9F-50968E299E88}" type="datetimeFigureOut">
              <a:rPr lang="en-US" smtClean="0"/>
              <a:t>12/3/21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CF37B-04FA-0146-804F-A491D581C4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2F711-09F0-2643-9D9F-50968E299E88}" type="datetimeFigureOut">
              <a:rPr lang="en-US" smtClean="0"/>
              <a:t>12/3/21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CF37B-04FA-0146-804F-A491D581C4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3782D2"/>
            </a:gs>
            <a:gs pos="48000">
              <a:srgbClr val="3480C8"/>
            </a:gs>
            <a:gs pos="25000">
              <a:srgbClr val="2774C0"/>
            </a:gs>
            <a:gs pos="0">
              <a:srgbClr val="175DAE"/>
            </a:gs>
            <a:gs pos="96000">
              <a:srgbClr val="387EC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2F711-09F0-2643-9D9F-50968E299E88}" type="datetimeFigureOut">
              <a:rPr lang="en-US" smtClean="0"/>
              <a:t>12/3/21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CF37B-04FA-0146-804F-A491D581C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0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cropped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cropped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cropped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cropped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cropped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cropped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cropped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cropped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cropped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cropped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cropped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cropped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cropped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cropped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cropped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cropped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cropped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8059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02468" y="1722120"/>
            <a:ext cx="61377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Timothy J. Wagner</a:t>
            </a:r>
            <a:r>
              <a:rPr lang="en-US" sz="2400" b="1" baseline="30000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1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, Thomas August</a:t>
            </a:r>
            <a:r>
              <a:rPr lang="en-US" sz="2400" b="1" baseline="30000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, </a:t>
            </a:r>
          </a:p>
          <a:p>
            <a:r>
              <a:rPr lang="en-US" sz="2400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Ralph A. Petersen</a:t>
            </a:r>
            <a:r>
              <a:rPr lang="en-US" sz="2400" b="1" baseline="30000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1</a:t>
            </a:r>
          </a:p>
          <a:p>
            <a:endParaRPr lang="en-US" sz="2400" b="1" dirty="0">
              <a:solidFill>
                <a:schemeClr val="bg1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1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1. Cooperative Institute for Meteorological Satellite Studies</a:t>
            </a:r>
          </a:p>
          <a:p>
            <a:r>
              <a:rPr lang="en-US" sz="1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Space Science and Engineering Center</a:t>
            </a:r>
          </a:p>
          <a:p>
            <a:r>
              <a:rPr lang="en-US" sz="1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University of Wisconsin </a:t>
            </a:r>
            <a:r>
              <a:rPr lang="mr-IN" sz="1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–</a:t>
            </a:r>
            <a:r>
              <a:rPr lang="en-US" sz="1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Madison</a:t>
            </a:r>
          </a:p>
          <a:p>
            <a:endParaRPr lang="en-US" sz="1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1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2.  EUMETSAT, Darmstadt, Germany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628" y="1587530"/>
            <a:ext cx="1186828" cy="83799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721" y="2705630"/>
            <a:ext cx="1387980" cy="932263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721" y="436865"/>
            <a:ext cx="1387980" cy="100944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628" y="3918002"/>
            <a:ext cx="1310073" cy="9811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102468" y="153919"/>
            <a:ext cx="65202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On the Use of Routine Airborne Observations for Evaluating IASI Profile Retrievals</a:t>
            </a:r>
          </a:p>
        </p:txBody>
      </p:sp>
    </p:spTree>
    <p:extLst>
      <p:ext uri="{BB962C8B-B14F-4D97-AF65-F5344CB8AC3E}">
        <p14:creationId xmlns:p14="http://schemas.microsoft.com/office/powerpoint/2010/main" val="608780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8059" cy="5143500"/>
          </a:xfrm>
          <a:prstGeom prst="rect">
            <a:avLst/>
          </a:prstGeom>
        </p:spPr>
      </p:pic>
      <p:sp>
        <p:nvSpPr>
          <p:cNvPr id="3" name="AutoShape 2" descr="ASI-PFS_IGRA_Global_GS1_M01_50km_3h_stations_20181001_20181031.png"/>
          <p:cNvSpPr>
            <a:spLocks noChangeAspect="1" noChangeArrowheads="1"/>
          </p:cNvSpPr>
          <p:nvPr/>
        </p:nvSpPr>
        <p:spPr bwMode="auto">
          <a:xfrm>
            <a:off x="0" y="0"/>
            <a:ext cx="5185458" cy="518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A close up of a map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r="5696"/>
          <a:stretch/>
        </p:blipFill>
        <p:spPr>
          <a:xfrm>
            <a:off x="203199" y="2571750"/>
            <a:ext cx="4102101" cy="2403837"/>
          </a:xfrm>
          <a:prstGeom prst="rect">
            <a:avLst/>
          </a:prstGeom>
        </p:spPr>
      </p:pic>
      <p:pic>
        <p:nvPicPr>
          <p:cNvPr id="7" name="Picture 6" descr="A close up of a map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" r="5662"/>
          <a:stretch/>
        </p:blipFill>
        <p:spPr>
          <a:xfrm>
            <a:off x="203199" y="191445"/>
            <a:ext cx="4102101" cy="2338347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 bwMode="auto">
          <a:xfrm>
            <a:off x="4400550" y="259556"/>
            <a:ext cx="4677462" cy="629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198835" algn="ctr">
              <a:tabLst>
                <a:tab pos="6858000" algn="r"/>
              </a:tabLst>
              <a:defRPr/>
            </a:pPr>
            <a:r>
              <a:rPr lang="en-GB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Time and Season</a:t>
            </a:r>
            <a:endParaRPr lang="en-GB" sz="3600" b="1" kern="0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9950" y="889397"/>
            <a:ext cx="42481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Temperature uncertainty least in summer, greatest in winter.</a:t>
            </a:r>
          </a:p>
          <a:p>
            <a:endParaRPr lang="en-US" sz="20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More specific humidity uncertainty during times with more vapor in air.</a:t>
            </a:r>
          </a:p>
          <a:p>
            <a:endParaRPr lang="en-US" sz="20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endParaRPr lang="en-US" sz="20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Temperature retrievals similar between day and night, but less specific humidity uncertainty during the day.</a:t>
            </a:r>
          </a:p>
        </p:txBody>
      </p:sp>
    </p:spTree>
    <p:extLst>
      <p:ext uri="{BB962C8B-B14F-4D97-AF65-F5344CB8AC3E}">
        <p14:creationId xmlns:p14="http://schemas.microsoft.com/office/powerpoint/2010/main" val="1058632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8059" cy="5143500"/>
          </a:xfrm>
          <a:prstGeom prst="rect">
            <a:avLst/>
          </a:prstGeom>
        </p:spPr>
      </p:pic>
      <p:sp>
        <p:nvSpPr>
          <p:cNvPr id="3" name="AutoShape 2" descr="ASI-PFS_IGRA_Global_GS1_M01_50km_3h_stations_20181001_20181031.png"/>
          <p:cNvSpPr>
            <a:spLocks noChangeAspect="1" noChangeArrowheads="1"/>
          </p:cNvSpPr>
          <p:nvPr/>
        </p:nvSpPr>
        <p:spPr bwMode="auto">
          <a:xfrm>
            <a:off x="0" y="0"/>
            <a:ext cx="5185458" cy="518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0" t="2778" r="7051"/>
          <a:stretch/>
        </p:blipFill>
        <p:spPr>
          <a:xfrm>
            <a:off x="127078" y="1060450"/>
            <a:ext cx="6249740" cy="3581400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 bwMode="auto">
          <a:xfrm>
            <a:off x="2228850" y="100806"/>
            <a:ext cx="4677462" cy="629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198835" algn="ctr">
              <a:tabLst>
                <a:tab pos="6858000" algn="r"/>
              </a:tabLst>
              <a:defRPr/>
            </a:pPr>
            <a:r>
              <a:rPr lang="en-GB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Scan Angle</a:t>
            </a:r>
            <a:endParaRPr lang="en-GB" sz="3600" b="1" kern="0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03896" y="971947"/>
            <a:ext cx="255128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With so many observations, can evaluate spatially-dependent parameters.</a:t>
            </a:r>
          </a:p>
          <a:p>
            <a:endParaRPr lang="en-US" sz="20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While differences are small, less uncertainty with smaller scan angles.</a:t>
            </a:r>
          </a:p>
        </p:txBody>
      </p:sp>
    </p:spTree>
    <p:extLst>
      <p:ext uri="{BB962C8B-B14F-4D97-AF65-F5344CB8AC3E}">
        <p14:creationId xmlns:p14="http://schemas.microsoft.com/office/powerpoint/2010/main" val="101627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8059" cy="5143500"/>
          </a:xfrm>
          <a:prstGeom prst="rect">
            <a:avLst/>
          </a:prstGeom>
        </p:spPr>
      </p:pic>
      <p:sp>
        <p:nvSpPr>
          <p:cNvPr id="3" name="AutoShape 2" descr="ASI-PFS_IGRA_Global_GS1_M01_50km_3h_stations_20181001_20181031.png"/>
          <p:cNvSpPr>
            <a:spLocks noChangeAspect="1" noChangeArrowheads="1"/>
          </p:cNvSpPr>
          <p:nvPr/>
        </p:nvSpPr>
        <p:spPr bwMode="auto">
          <a:xfrm>
            <a:off x="0" y="0"/>
            <a:ext cx="5185458" cy="518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550" y="197191"/>
            <a:ext cx="5943600" cy="47910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729" y="533797"/>
            <a:ext cx="2413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Spatial distribution of bias and uncertainty shows little latitudinal or longitudinal dependence on accuracy.</a:t>
            </a:r>
          </a:p>
          <a:p>
            <a:endParaRPr lang="en-US" sz="1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1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This shows how AMDAR observations combine the in situ advantages of radiosondes with the spatial availability of model output.  </a:t>
            </a:r>
          </a:p>
        </p:txBody>
      </p:sp>
    </p:spTree>
    <p:extLst>
      <p:ext uri="{BB962C8B-B14F-4D97-AF65-F5344CB8AC3E}">
        <p14:creationId xmlns:p14="http://schemas.microsoft.com/office/powerpoint/2010/main" val="1995562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8059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Takeaways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78059" y="707886"/>
            <a:ext cx="816594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lvl="1" indent="-514350">
              <a:buAutoNum type="arabicPeriod"/>
            </a:pPr>
            <a:r>
              <a:rPr lang="en-US" sz="20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With near-real time transmission and validated bias correction schemes, airborne data can be used for continuous monitoring of satellite product performance.</a:t>
            </a:r>
          </a:p>
          <a:p>
            <a:pPr marL="857250" lvl="1" indent="-514350">
              <a:buAutoNum type="arabicPeriod"/>
            </a:pPr>
            <a:r>
              <a:rPr lang="en-US" sz="20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The greater temporal and spatial density of airborne observations enables new assessments</a:t>
            </a:r>
          </a:p>
          <a:p>
            <a:pPr marL="857250" lvl="1" indent="-514350">
              <a:buAutoNum type="arabicPeriod"/>
            </a:pPr>
            <a:r>
              <a:rPr lang="en-US" sz="20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IASI Level 2 retrievals show overall good agreement between with collocated aircraft observations, between Metop-A and Metop-B.  </a:t>
            </a:r>
          </a:p>
          <a:p>
            <a:pPr marL="857250" lvl="1" indent="-514350">
              <a:buAutoNum type="arabicPeriod"/>
            </a:pPr>
            <a:r>
              <a:rPr lang="en-US" sz="20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Increased uncertainty in IASI retrievals with increasing scan angle, at night, in the winter</a:t>
            </a:r>
          </a:p>
          <a:p>
            <a:pPr lvl="1"/>
            <a:endParaRPr lang="en-US" sz="2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en-US" sz="48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tim.wagner@ssec.wisc.edu</a:t>
            </a:r>
            <a:endParaRPr lang="en-US" sz="48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805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248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8059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Temperature Retrievals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22" y="834871"/>
            <a:ext cx="3884753" cy="32397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22" y="4074645"/>
            <a:ext cx="4028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Bias and standard deviation profiles for both B and C compare well with AMDAR regardless of retrieval type.</a:t>
            </a:r>
          </a:p>
          <a:p>
            <a:endParaRPr lang="en-US" sz="1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045" y="834871"/>
            <a:ext cx="3884753" cy="32397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94335" y="4074644"/>
            <a:ext cx="4028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OE shows some slight improvement over statistical retrieval.</a:t>
            </a:r>
          </a:p>
          <a:p>
            <a:endParaRPr lang="en-US" sz="1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486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8059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Specific Humidity Retrievals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22" y="834871"/>
            <a:ext cx="3884753" cy="32397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22" y="4074645"/>
            <a:ext cx="402817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It looks messy, but many fewer comparison points for water vapor.  We expect improvement when evaluating over a longer period.</a:t>
            </a:r>
          </a:p>
          <a:p>
            <a:endParaRPr lang="en-US" sz="1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046" y="834871"/>
            <a:ext cx="3884751" cy="32397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94335" y="4074644"/>
            <a:ext cx="4028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Again, OE shows improvement over statistical retrieval.</a:t>
            </a:r>
          </a:p>
          <a:p>
            <a:endParaRPr lang="en-US" sz="1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202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8059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Relative Humidity Retrievals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23" y="834871"/>
            <a:ext cx="3884751" cy="32397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22" y="4074645"/>
            <a:ext cx="40281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Relative humidity combines the biases and errors of both temperature and water vapor.  </a:t>
            </a:r>
          </a:p>
          <a:p>
            <a:endParaRPr lang="en-US" sz="1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046" y="834871"/>
            <a:ext cx="3884751" cy="32397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94335" y="4074644"/>
            <a:ext cx="40281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As before, more observations need to be collected (or width of vertical bins needs to be reduced). </a:t>
            </a:r>
          </a:p>
          <a:p>
            <a:endParaRPr lang="en-US" sz="1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09536" y="3865943"/>
            <a:ext cx="312516" cy="209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951971" y="3900667"/>
            <a:ext cx="312516" cy="174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51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8059" cy="5143500"/>
          </a:xfrm>
          <a:prstGeom prst="rect">
            <a:avLst/>
          </a:prstGeom>
        </p:spPr>
      </p:pic>
      <p:sp>
        <p:nvSpPr>
          <p:cNvPr id="3" name="AutoShape 2" descr="ASI-PFS_IGRA_Global_GS1_M01_50km_3h_stations_20181001_20181031.png"/>
          <p:cNvSpPr>
            <a:spLocks noChangeAspect="1" noChangeArrowheads="1"/>
          </p:cNvSpPr>
          <p:nvPr/>
        </p:nvSpPr>
        <p:spPr bwMode="auto">
          <a:xfrm>
            <a:off x="0" y="0"/>
            <a:ext cx="5185458" cy="518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5FE10B-5B11-7343-BD7C-C339BE2D3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4" y="980862"/>
            <a:ext cx="6429666" cy="29462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E36143-7E46-EE41-B432-26799BE612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311" y="823095"/>
            <a:ext cx="6143185" cy="326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9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8059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Aircraft Need in situ Data!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183" y="1397726"/>
            <a:ext cx="7034496" cy="182953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684417" y="923381"/>
            <a:ext cx="37751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Pressure: </a:t>
            </a:r>
            <a:r>
              <a:rPr lang="en-US" sz="320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Altitude of the aircraft</a:t>
            </a:r>
            <a:endParaRPr lang="en-US" sz="3200" b="1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90011" y="3227262"/>
            <a:ext cx="41539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Temperature: </a:t>
            </a:r>
            <a:r>
              <a:rPr lang="en-US" sz="3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affects engine performance, </a:t>
            </a:r>
            <a:r>
              <a:rPr lang="en-US" sz="320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fuel consumption</a:t>
            </a:r>
            <a:endParaRPr lang="en-US" sz="3200" b="1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8011" y="3315874"/>
            <a:ext cx="41539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Wind: </a:t>
            </a:r>
            <a:r>
              <a:rPr lang="en-US" sz="3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affects speed</a:t>
            </a:r>
            <a:r>
              <a:rPr lang="en-US" sz="320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, efficiency</a:t>
            </a:r>
            <a:endParaRPr lang="en-US" sz="32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869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8059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WMO AMDAR Program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95006" y="913635"/>
            <a:ext cx="637467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Aircraft Meteorological Data Relay</a:t>
            </a:r>
          </a:p>
          <a:p>
            <a:pPr marL="582613" indent="-273050">
              <a:buFont typeface="Arial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WMO program to collect </a:t>
            </a:r>
            <a:r>
              <a:rPr lang="en-US" sz="2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temperature</a:t>
            </a:r>
            <a:r>
              <a:rPr lang="en-US" sz="26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and </a:t>
            </a:r>
            <a:r>
              <a:rPr lang="en-US" sz="2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wind</a:t>
            </a:r>
            <a:r>
              <a:rPr lang="en-US" sz="26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from commercial aircraft</a:t>
            </a:r>
          </a:p>
          <a:p>
            <a:pPr marL="582613" indent="-273050">
              <a:buFont typeface="Arial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Aircraft already measuring this data, it just needs to be collected</a:t>
            </a:r>
          </a:p>
          <a:p>
            <a:pPr marL="582613" indent="-273050">
              <a:buFont typeface="Arial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Participating airlines from every WMO region</a:t>
            </a:r>
          </a:p>
          <a:p>
            <a:pPr marL="582613" indent="-273050">
              <a:buFont typeface="Arial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~800.000 observations per day</a:t>
            </a:r>
          </a:p>
          <a:p>
            <a:pPr marL="582613" indent="-273050">
              <a:buFont typeface="Arial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~15 min latency from observation to worldwide distribution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29" y="956081"/>
            <a:ext cx="1653902" cy="1653902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outerShdw blurRad="571500" dist="50800" dir="5400000" algn="ctr" rotWithShape="0">
              <a:schemeClr val="bg1">
                <a:alpha val="74000"/>
              </a:scheme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14" y="3246340"/>
            <a:ext cx="1361440" cy="1352657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2397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8059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1" y="3493484"/>
            <a:ext cx="2399244" cy="15242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" y="1840376"/>
            <a:ext cx="2404113" cy="15273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" y="190360"/>
            <a:ext cx="2399245" cy="15242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4A9E97-64B4-2B46-9B02-001F650D4A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754" y="799440"/>
            <a:ext cx="6427235" cy="354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18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8059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Water Vapor Sensing System - II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5829" y="716642"/>
            <a:ext cx="51495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Laser diode directly detects water vapor molecules from </a:t>
            </a:r>
            <a:r>
              <a:rPr lang="en-US" sz="2000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absorptance</a:t>
            </a:r>
            <a:endParaRPr lang="en-US" sz="20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endParaRPr lang="en-US" sz="20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Reusable: engineered to higher standards than sondes</a:t>
            </a:r>
          </a:p>
          <a:p>
            <a:endParaRPr lang="en-US" sz="20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Approx. 120 planes in</a:t>
            </a:r>
          </a:p>
          <a:p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US (UPS, Southwest)</a:t>
            </a:r>
          </a:p>
          <a:p>
            <a:endParaRPr lang="en-US" sz="20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109" y="815206"/>
            <a:ext cx="3366448" cy="175654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046" y="2903722"/>
            <a:ext cx="3363511" cy="1616027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5" t="17089" b="31174"/>
          <a:stretch/>
        </p:blipFill>
        <p:spPr>
          <a:xfrm>
            <a:off x="1139351" y="3485999"/>
            <a:ext cx="4027598" cy="156812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0" t="36661" r="63434" b="47785"/>
          <a:stretch/>
        </p:blipFill>
        <p:spPr>
          <a:xfrm>
            <a:off x="3153150" y="2070428"/>
            <a:ext cx="1731467" cy="156812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Oval 12"/>
          <p:cNvSpPr/>
          <p:nvPr/>
        </p:nvSpPr>
        <p:spPr>
          <a:xfrm>
            <a:off x="3881857" y="2998263"/>
            <a:ext cx="274052" cy="226577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094827" y="3190257"/>
            <a:ext cx="1787030" cy="1178093"/>
          </a:xfrm>
          <a:prstGeom prst="straightConnector1">
            <a:avLst/>
          </a:prstGeom>
          <a:ln w="476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3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8059" cy="5143500"/>
          </a:xfrm>
          <a:prstGeom prst="rect">
            <a:avLst/>
          </a:prstGeom>
        </p:spPr>
      </p:pic>
      <p:pic>
        <p:nvPicPr>
          <p:cNvPr id="11" name="Picture 10" descr="A close up of a map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5" t="3602" r="7546" b="3160"/>
          <a:stretch/>
        </p:blipFill>
        <p:spPr>
          <a:xfrm>
            <a:off x="148221" y="1689100"/>
            <a:ext cx="4023990" cy="32154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022" y="1689100"/>
            <a:ext cx="4770027" cy="2276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itre 1"/>
          <p:cNvSpPr txBox="1">
            <a:spLocks/>
          </p:cNvSpPr>
          <p:nvPr/>
        </p:nvSpPr>
        <p:spPr bwMode="auto">
          <a:xfrm>
            <a:off x="0" y="-7144"/>
            <a:ext cx="9078012" cy="629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198835" algn="ctr">
              <a:tabLst>
                <a:tab pos="6858000" algn="r"/>
              </a:tabLst>
              <a:defRPr/>
            </a:pPr>
            <a:r>
              <a:rPr lang="en-GB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Comparing Validation Locations</a:t>
            </a:r>
            <a:endParaRPr lang="en-GB" sz="3600" b="1" kern="0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9730" y="1167492"/>
            <a:ext cx="3320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AMDAR/WVSS vs. IASI	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93930" y="1167492"/>
            <a:ext cx="3320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Radisonde</a:t>
            </a: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vs. IASI	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8351" y="3965413"/>
            <a:ext cx="456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Synoptic launch schedule doesn’t always align with LEO overpasses</a:t>
            </a:r>
          </a:p>
        </p:txBody>
      </p:sp>
    </p:spTree>
    <p:extLst>
      <p:ext uri="{BB962C8B-B14F-4D97-AF65-F5344CB8AC3E}">
        <p14:creationId xmlns:p14="http://schemas.microsoft.com/office/powerpoint/2010/main" val="367095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8059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Goal and Methodology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1300" y="769441"/>
            <a:ext cx="424300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Evaluate one year of IASI level 2 retrievals</a:t>
            </a:r>
          </a:p>
          <a:p>
            <a:endParaRPr lang="en-US" sz="2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Matching criteria: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50 km horizontally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+/- 1 hour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Vertically matched to nearest IASI level</a:t>
            </a:r>
          </a:p>
          <a:p>
            <a:endParaRPr lang="en-US" sz="2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endParaRPr lang="en-US" sz="2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61932" y="871367"/>
            <a:ext cx="4167051" cy="36576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62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735806" y="3967265"/>
            <a:ext cx="4219303" cy="58782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5820025" y="871367"/>
            <a:ext cx="0" cy="309589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856778" y="886848"/>
            <a:ext cx="351040" cy="3095898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889070" y="1617847"/>
            <a:ext cx="3039913" cy="2349418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029722" y="845241"/>
            <a:ext cx="1580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IASI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84543" y="849670"/>
            <a:ext cx="1580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Sonde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100735" y="2141448"/>
            <a:ext cx="1580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Plane</a:t>
            </a:r>
          </a:p>
        </p:txBody>
      </p:sp>
      <p:sp>
        <p:nvSpPr>
          <p:cNvPr id="25" name="Cloud 24"/>
          <p:cNvSpPr/>
          <p:nvPr/>
        </p:nvSpPr>
        <p:spPr>
          <a:xfrm>
            <a:off x="7257817" y="1331348"/>
            <a:ext cx="842918" cy="6858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loud 25"/>
          <p:cNvSpPr/>
          <p:nvPr/>
        </p:nvSpPr>
        <p:spPr>
          <a:xfrm>
            <a:off x="6414899" y="1293492"/>
            <a:ext cx="842918" cy="6858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loud 26"/>
          <p:cNvSpPr/>
          <p:nvPr/>
        </p:nvSpPr>
        <p:spPr>
          <a:xfrm>
            <a:off x="4817135" y="1317970"/>
            <a:ext cx="842918" cy="6858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358732" y="3337525"/>
            <a:ext cx="1698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/>
              <a:t>🛩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308423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8059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Goal and Methodology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85862" y="707886"/>
            <a:ext cx="6327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1300" y="769441"/>
            <a:ext cx="424300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Evaluate one year of IASI level 2 retrievals</a:t>
            </a:r>
          </a:p>
          <a:p>
            <a:endParaRPr lang="en-US" sz="2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Matching criteria: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50 km horizontally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+/- 1 hour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Vertically matched to nearest IASI level</a:t>
            </a:r>
          </a:p>
          <a:p>
            <a:endParaRPr lang="en-US" sz="2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endParaRPr lang="en-US" sz="2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61932" y="871367"/>
            <a:ext cx="4167051" cy="36576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62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735806" y="3967265"/>
            <a:ext cx="4219303" cy="58782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7865148" y="871367"/>
            <a:ext cx="0" cy="309589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856778" y="886848"/>
            <a:ext cx="351040" cy="3095898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889070" y="1617847"/>
            <a:ext cx="3039913" cy="2349418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833280" y="870910"/>
            <a:ext cx="1580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IASI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84543" y="849670"/>
            <a:ext cx="1580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Sonde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100735" y="2141448"/>
            <a:ext cx="1580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Plane</a:t>
            </a:r>
          </a:p>
        </p:txBody>
      </p:sp>
      <p:sp>
        <p:nvSpPr>
          <p:cNvPr id="25" name="Cloud 24"/>
          <p:cNvSpPr/>
          <p:nvPr/>
        </p:nvSpPr>
        <p:spPr>
          <a:xfrm>
            <a:off x="7257817" y="1331348"/>
            <a:ext cx="842918" cy="6858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loud 25"/>
          <p:cNvSpPr/>
          <p:nvPr/>
        </p:nvSpPr>
        <p:spPr>
          <a:xfrm>
            <a:off x="6414899" y="1293492"/>
            <a:ext cx="842918" cy="6858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loud 26"/>
          <p:cNvSpPr/>
          <p:nvPr/>
        </p:nvSpPr>
        <p:spPr>
          <a:xfrm>
            <a:off x="4817135" y="1317970"/>
            <a:ext cx="842918" cy="6858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269174" y="1998689"/>
            <a:ext cx="1698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🛩</a:t>
            </a:r>
          </a:p>
        </p:txBody>
      </p:sp>
    </p:spTree>
    <p:extLst>
      <p:ext uri="{BB962C8B-B14F-4D97-AF65-F5344CB8AC3E}">
        <p14:creationId xmlns:p14="http://schemas.microsoft.com/office/powerpoint/2010/main" val="1767966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8059" cy="5143500"/>
          </a:xfrm>
          <a:prstGeom prst="rect">
            <a:avLst/>
          </a:prstGeom>
        </p:spPr>
      </p:pic>
      <p:sp>
        <p:nvSpPr>
          <p:cNvPr id="3" name="AutoShape 2" descr="ASI-PFS_IGRA_Global_GS1_M01_50km_3h_stations_20181001_20181031.png"/>
          <p:cNvSpPr>
            <a:spLocks noChangeAspect="1" noChangeArrowheads="1"/>
          </p:cNvSpPr>
          <p:nvPr/>
        </p:nvSpPr>
        <p:spPr bwMode="auto">
          <a:xfrm>
            <a:off x="0" y="0"/>
            <a:ext cx="5185458" cy="518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0" y="-7144"/>
            <a:ext cx="9078012" cy="629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198835" algn="ctr">
              <a:tabLst>
                <a:tab pos="6858000" algn="r"/>
              </a:tabLst>
              <a:defRPr/>
            </a:pPr>
            <a:r>
              <a:rPr lang="en-GB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Performance Between Satellites</a:t>
            </a:r>
            <a:endParaRPr lang="en-GB" sz="3600" b="1" kern="0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716642"/>
            <a:ext cx="287654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Conduct a year-long evaluation of IASI L2 temperature and humidity profiles across CONUS</a:t>
            </a:r>
          </a:p>
          <a:p>
            <a:endParaRPr lang="en-US" sz="20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First, evaluate the two instruments separately.</a:t>
            </a:r>
          </a:p>
          <a:p>
            <a:endParaRPr lang="en-US" sz="20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Performance is almost indistinguishable between Metop-A and Metop-B.</a:t>
            </a: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8CD7971E-55D6-E34E-A8D8-73D5AC207A8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921" y="1310227"/>
            <a:ext cx="5943600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295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66209</TotalTime>
  <Words>558</Words>
  <Application>Microsoft Macintosh PowerPoint</Application>
  <PresentationFormat>On-screen Show (16:9)</PresentationFormat>
  <Paragraphs>89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Timothy J Wagner</dc:creator>
  <cp:lastModifiedBy>Timothy J Wagner</cp:lastModifiedBy>
  <cp:revision>108</cp:revision>
  <cp:lastPrinted>2018-12-18T10:36:48Z</cp:lastPrinted>
  <dcterms:created xsi:type="dcterms:W3CDTF">2018-12-13T08:09:07Z</dcterms:created>
  <dcterms:modified xsi:type="dcterms:W3CDTF">2021-12-03T19:41:20Z</dcterms:modified>
</cp:coreProperties>
</file>